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2"/>
  </p:notesMasterIdLst>
  <p:sldIdLst>
    <p:sldId id="317" r:id="rId3"/>
    <p:sldId id="357" r:id="rId4"/>
    <p:sldId id="358" r:id="rId5"/>
    <p:sldId id="360" r:id="rId6"/>
    <p:sldId id="359" r:id="rId7"/>
    <p:sldId id="361" r:id="rId8"/>
    <p:sldId id="362" r:id="rId9"/>
    <p:sldId id="363" r:id="rId10"/>
    <p:sldId id="365" r:id="rId11"/>
    <p:sldId id="373" r:id="rId12"/>
    <p:sldId id="364" r:id="rId13"/>
    <p:sldId id="372" r:id="rId14"/>
    <p:sldId id="367" r:id="rId15"/>
    <p:sldId id="368" r:id="rId16"/>
    <p:sldId id="366" r:id="rId17"/>
    <p:sldId id="374" r:id="rId18"/>
    <p:sldId id="369" r:id="rId19"/>
    <p:sldId id="370" r:id="rId20"/>
    <p:sldId id="3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09T18:15:56.920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53D5EA6E-59CC-4CA1-B857-7DDCB258856D}" emma:medium="tactile" emma:mode="ink">
          <msink:context xmlns:msink="http://schemas.microsoft.com/ink/2010/main" type="writingRegion" rotatedBoundingBox="13566,9292 13579,9292 13579,9305 13566,9305"/>
        </emma:interpretation>
      </emma:emma>
    </inkml:annotationXML>
    <inkml:traceGroup>
      <inkml:annotationXML>
        <emma:emma xmlns:emma="http://www.w3.org/2003/04/emma" version="1.0">
          <emma:interpretation id="{B07D9E01-949C-4974-8F64-DDB2CA972E2B}" emma:medium="tactile" emma:mode="ink">
            <msink:context xmlns:msink="http://schemas.microsoft.com/ink/2010/main" type="paragraph" rotatedBoundingBox="13566,9292 13579,9292 13579,9305 13566,9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2DA421-133E-4783-A4BA-B696DB55D0F9}" emma:medium="tactile" emma:mode="ink">
              <msink:context xmlns:msink="http://schemas.microsoft.com/ink/2010/main" type="line" rotatedBoundingBox="13566,9292 13579,9292 13579,9305 13566,9305"/>
            </emma:interpretation>
          </emma:emma>
        </inkml:annotationXML>
        <inkml:traceGroup>
          <inkml:annotationXML>
            <emma:emma xmlns:emma="http://www.w3.org/2003/04/emma" version="1.0">
              <emma:interpretation id="{7184E3FD-5C11-459D-AA59-B01E857FD719}" emma:medium="tactile" emma:mode="ink">
                <msink:context xmlns:msink="http://schemas.microsoft.com/ink/2010/main" type="inkWord" rotatedBoundingBox="13566,9292 13579,9292 13579,9305 13566,930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9857-327 225 0,'10'-13'0'0,"-17"15"-24"0,17-2-4 16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09T18:26:05.259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07A381BC-41B2-4E90-9633-D60A3AEF66AF}" emma:medium="tactile" emma:mode="ink">
          <msink:context xmlns:msink="http://schemas.microsoft.com/ink/2010/main" type="writingRegion" rotatedBoundingBox="6787,3238 6798,3238 6798,3282 6787,3282"/>
        </emma:interpretation>
      </emma:emma>
    </inkml:annotationXML>
    <inkml:traceGroup>
      <inkml:annotationXML>
        <emma:emma xmlns:emma="http://www.w3.org/2003/04/emma" version="1.0">
          <emma:interpretation id="{7D2AD0A6-AE09-47F3-A5BE-3D7FEB27301A}" emma:medium="tactile" emma:mode="ink">
            <msink:context xmlns:msink="http://schemas.microsoft.com/ink/2010/main" type="paragraph" rotatedBoundingBox="6787,3238 6798,3238 6798,3282 6787,32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EF6D68-F2C6-4F40-933A-1EBB69A2B3C3}" emma:medium="tactile" emma:mode="ink">
              <msink:context xmlns:msink="http://schemas.microsoft.com/ink/2010/main" type="line" rotatedBoundingBox="6787,3238 6798,3238 6798,3282 6787,3282"/>
            </emma:interpretation>
          </emma:emma>
        </inkml:annotationXML>
        <inkml:traceGroup>
          <inkml:annotationXML>
            <emma:emma xmlns:emma="http://www.w3.org/2003/04/emma" version="1.0">
              <emma:interpretation id="{8362078C-8FB1-4400-8113-E8314C7D0AF7}" emma:medium="tactile" emma:mode="ink">
                <msink:context xmlns:msink="http://schemas.microsoft.com/ink/2010/main" type="inkWord" rotatedBoundingBox="6787,3238 6798,3238 6798,3282 6787,3282"/>
              </emma:interpretation>
              <emma:one-of disjunction-type="recognition" id="oneOf0">
                <emma:interpretation id="interp0" emma:lang="" emma:confidence="0">
                  <emma:literal>{</emma:literal>
                </emma:interpretation>
                <emma:interpretation id="interp1" emma:lang="" emma:confidence="0">
                  <emma:literal>}</emma:literal>
                </emma:interpretation>
                <emma:interpretation id="interp2" emma:lang="" emma:confidence="0">
                  <emma:literal>g</emma:literal>
                </emma:interpretation>
                <emma:interpretation id="interp3" emma:lang="" emma:confidence="0">
                  <emma:literal>9</emma:literal>
                </emma:interpretation>
                <emma:interpretation id="interp4" emma:lang="" emma:confidence="0">
                  <emma:literal>q</emma:literal>
                </emma:interpretation>
              </emma:one-of>
            </emma:emma>
          </inkml:annotationXML>
          <inkml:trace contextRef="#ctx0" brushRef="#br0">11 5 177 0,'-6'-6'24'0,"6"10"-22"16,0-2 7-16,-3 0 19 15,3 2-1-15,3-4-13 16,-6 5-10-16,6-2-4 15,-6-3 0-15,6 0-2 16,-8 0-2-16,7 0-11 16,1 5-25-1,-8 14-11-15</inkml:trace>
        </inkml:traceGroup>
      </inkml:traceGroup>
    </inkml:traceGroup>
  </inkml:traceGroup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ython-excel.org/" TargetMode="Externa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10/08/2019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9: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packages already created for almost all use cases you can think of in Python.</a:t>
            </a:r>
          </a:p>
          <a:p>
            <a:r>
              <a:rPr lang="en-US" dirty="0" smtClean="0"/>
              <a:t>A quick google search will lead you to the </a:t>
            </a:r>
            <a:r>
              <a:rPr lang="en-US" dirty="0" err="1" smtClean="0"/>
              <a:t>PiPy</a:t>
            </a:r>
            <a:r>
              <a:rPr lang="en-US" dirty="0" smtClean="0"/>
              <a:t> page for the package or the package documentation.</a:t>
            </a:r>
          </a:p>
          <a:p>
            <a:pPr lvl="1"/>
            <a:r>
              <a:rPr lang="en-US" dirty="0" smtClean="0"/>
              <a:t>Type python package for &lt;function you want&gt;</a:t>
            </a:r>
          </a:p>
          <a:p>
            <a:pPr lvl="1"/>
            <a:r>
              <a:rPr lang="en-US" dirty="0" smtClean="0"/>
              <a:t>For example for : Python package for excel you will find this link:</a:t>
            </a:r>
          </a:p>
          <a:p>
            <a:pPr lvl="1"/>
            <a:r>
              <a:rPr lang="en-US" dirty="0">
                <a:hlinkClick r:id="rId2"/>
              </a:rPr>
              <a:t>http://www.python-excel.org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Windows user can use command prompt.</a:t>
            </a:r>
          </a:p>
          <a:p>
            <a:r>
              <a:rPr lang="en-US" dirty="0" smtClean="0"/>
              <a:t>Mac Users use Terminal Window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33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Python </a:t>
            </a:r>
            <a:r>
              <a:rPr lang="en-US" dirty="0"/>
              <a:t>Imaging Library </a:t>
            </a:r>
            <a:r>
              <a:rPr lang="en-US" dirty="0" smtClean="0"/>
              <a:t>is PIL.</a:t>
            </a:r>
          </a:p>
          <a:p>
            <a:r>
              <a:rPr lang="en-US" dirty="0" smtClean="0"/>
              <a:t>It </a:t>
            </a:r>
            <a:r>
              <a:rPr lang="en-US" dirty="0"/>
              <a:t>provides the python interpreter with image editing capabilities. </a:t>
            </a:r>
            <a:endParaRPr lang="en-US" dirty="0" smtClean="0"/>
          </a:p>
          <a:p>
            <a:r>
              <a:rPr lang="en-US" dirty="0" smtClean="0"/>
              <a:t>An </a:t>
            </a:r>
            <a:r>
              <a:rPr lang="en-US" dirty="0"/>
              <a:t>image is a two-dimensional matrix of pixel values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443457" y="1166229"/>
              <a:ext cx="4320" cy="15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0497" y="1154709"/>
                <a:ext cx="28080" cy="3816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497" y="3545647"/>
            <a:ext cx="4937428" cy="249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4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Pixel Representation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8137" y="1889759"/>
            <a:ext cx="7959634" cy="434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Pixel values stored in an image can be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/>
              <a:t>    RGB — a “three-tuple” consisting of the red, green, and blue values, all non-negative integers.</a:t>
            </a:r>
          </a:p>
          <a:p>
            <a:r>
              <a:rPr lang="en-US" dirty="0"/>
              <a:t>    L — a single “gray-scale” integer value representing the brightness of each pixel.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76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Images- Basic Colors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2843131"/>
              </p:ext>
            </p:extLst>
          </p:nvPr>
        </p:nvGraphicFramePr>
        <p:xfrm>
          <a:off x="838200" y="1690685"/>
          <a:ext cx="10515600" cy="3590769"/>
        </p:xfrm>
        <a:graphic>
          <a:graphicData uri="http://schemas.openxmlformats.org/drawingml/2006/table">
            <a:tbl>
              <a:tblPr/>
              <a:tblGrid>
                <a:gridCol w="3364992">
                  <a:extLst>
                    <a:ext uri="{9D8B030D-6E8A-4147-A177-3AD203B41FA5}">
                      <a16:colId xmlns:a16="http://schemas.microsoft.com/office/drawing/2014/main" val="952978973"/>
                    </a:ext>
                  </a:extLst>
                </a:gridCol>
                <a:gridCol w="7150608">
                  <a:extLst>
                    <a:ext uri="{9D8B030D-6E8A-4147-A177-3AD203B41FA5}">
                      <a16:colId xmlns:a16="http://schemas.microsoft.com/office/drawing/2014/main" val="3060667059"/>
                    </a:ext>
                  </a:extLst>
                </a:gridCol>
              </a:tblGrid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Color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(red, green, blue) value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0257052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Black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(0, 0, 0)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4920842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Red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(255, 0, 0)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1377088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Green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(0, 255, 0)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8384507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Blue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(0, 0, 255)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6097783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White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(255, 255, 255)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360752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 dirty="0"/>
                        <a:t>Light Gray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(122, 122, 122)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9395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7359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Operations with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Using the Image Module we can:</a:t>
            </a:r>
          </a:p>
          <a:p>
            <a:r>
              <a:rPr lang="en-US" dirty="0" smtClean="0"/>
              <a:t>Open an Image from a path</a:t>
            </a:r>
          </a:p>
          <a:p>
            <a:r>
              <a:rPr lang="en-US" dirty="0" smtClean="0"/>
              <a:t>Save an Image</a:t>
            </a:r>
          </a:p>
          <a:p>
            <a:r>
              <a:rPr lang="en-US" dirty="0" smtClean="0"/>
              <a:t>Retrieve Size of the Image</a:t>
            </a:r>
          </a:p>
          <a:p>
            <a:r>
              <a:rPr lang="en-US" dirty="0" smtClean="0"/>
              <a:t>Rotate an Image</a:t>
            </a:r>
          </a:p>
          <a:p>
            <a:r>
              <a:rPr lang="en-US" dirty="0" smtClean="0"/>
              <a:t>Crop Image</a:t>
            </a:r>
          </a:p>
          <a:p>
            <a:r>
              <a:rPr lang="en-US" dirty="0" smtClean="0"/>
              <a:t>Resize Image</a:t>
            </a:r>
          </a:p>
          <a:p>
            <a:pPr marL="0" indent="0">
              <a:buNone/>
            </a:pPr>
            <a:r>
              <a:rPr lang="en-US" b="1" dirty="0" smtClean="0"/>
              <a:t>From ‘Images’ folder on </a:t>
            </a:r>
            <a:r>
              <a:rPr lang="en-US" b="1" dirty="0" err="1" smtClean="0"/>
              <a:t>Submitty</a:t>
            </a:r>
            <a:r>
              <a:rPr lang="en-US" b="1" dirty="0" smtClean="0"/>
              <a:t> download the 3 Images and save in your working directory.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2823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Changing the image:</a:t>
            </a:r>
          </a:p>
          <a:p>
            <a:r>
              <a:rPr lang="en-US" dirty="0" smtClean="0"/>
              <a:t>The functions we used so far did not change the actual object/image.</a:t>
            </a:r>
          </a:p>
          <a:p>
            <a:r>
              <a:rPr lang="en-US" dirty="0" smtClean="0"/>
              <a:t>There are methods that change the object:</a:t>
            </a:r>
          </a:p>
          <a:p>
            <a:pPr lvl="1"/>
            <a:r>
              <a:rPr lang="en-US" dirty="0" smtClean="0"/>
              <a:t>Copy</a:t>
            </a:r>
          </a:p>
          <a:p>
            <a:pPr lvl="1"/>
            <a:r>
              <a:rPr lang="en-US" dirty="0" smtClean="0"/>
              <a:t>Paste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74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called </a:t>
            </a:r>
            <a:r>
              <a:rPr lang="en-US" dirty="0" err="1"/>
              <a:t>add_tuples</a:t>
            </a:r>
            <a:r>
              <a:rPr lang="en-US" dirty="0"/>
              <a:t> that takes three tuples, each with two values, and returns a single tuple with two values containing the sum of the values in the tuples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Test cases</a:t>
            </a:r>
          </a:p>
          <a:p>
            <a:r>
              <a:rPr lang="en-US" dirty="0" err="1"/>
              <a:t>add_tuples</a:t>
            </a:r>
            <a:r>
              <a:rPr lang="en-US" dirty="0"/>
              <a:t>( (1,4), (8,3), (14,0) ) : (23, 7)</a:t>
            </a:r>
          </a:p>
          <a:p>
            <a:r>
              <a:rPr lang="en-US" dirty="0" err="1" smtClean="0"/>
              <a:t>add_tuples</a:t>
            </a:r>
            <a:r>
              <a:rPr lang="en-US" dirty="0"/>
              <a:t>( (3,2), (11,1), (-2,6) ): (12, 9)</a:t>
            </a:r>
          </a:p>
        </p:txBody>
      </p:sp>
    </p:spTree>
    <p:extLst>
      <p:ext uri="{BB962C8B-B14F-4D97-AF65-F5344CB8AC3E}">
        <p14:creationId xmlns:p14="http://schemas.microsoft.com/office/powerpoint/2010/main" val="4601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an image (your own or from google)</a:t>
            </a:r>
            <a:r>
              <a:rPr lang="en-US" dirty="0"/>
              <a:t> </a:t>
            </a:r>
            <a:r>
              <a:rPr lang="en-US" dirty="0" smtClean="0"/>
              <a:t>and do the following:</a:t>
            </a:r>
          </a:p>
          <a:p>
            <a:r>
              <a:rPr lang="en-US" dirty="0" smtClean="0"/>
              <a:t>Read the image into python</a:t>
            </a:r>
          </a:p>
          <a:p>
            <a:r>
              <a:rPr lang="en-US" dirty="0" smtClean="0"/>
              <a:t>Crop it (Based on the size of the Image crop half – for both x and y co-ordinates)</a:t>
            </a:r>
          </a:p>
          <a:p>
            <a:r>
              <a:rPr lang="en-US" dirty="0" smtClean="0"/>
              <a:t>Covert it to grayscale</a:t>
            </a:r>
          </a:p>
          <a:p>
            <a:r>
              <a:rPr lang="en-US" dirty="0" smtClean="0"/>
              <a:t>Save it in your working folder.</a:t>
            </a:r>
          </a:p>
        </p:txBody>
      </p:sp>
    </p:spTree>
    <p:extLst>
      <p:ext uri="{BB962C8B-B14F-4D97-AF65-F5344CB8AC3E}">
        <p14:creationId xmlns:p14="http://schemas.microsoft.com/office/powerpoint/2010/main" val="92493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880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75C5C-406F-684C-9CAC-94E08610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8CAC9-94A7-7E4A-B397-704243669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8928"/>
            <a:ext cx="10515600" cy="4848035"/>
          </a:xfrm>
        </p:spPr>
        <p:txBody>
          <a:bodyPr>
            <a:normAutofit/>
          </a:bodyPr>
          <a:lstStyle/>
          <a:p>
            <a:r>
              <a:rPr lang="en-US" smtClean="0"/>
              <a:t>Exam 1 grades are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883897" y="3345309"/>
              <a:ext cx="5040" cy="50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2017" y="3333429"/>
                <a:ext cx="27720" cy="2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879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Tuples</a:t>
            </a:r>
          </a:p>
          <a:p>
            <a:r>
              <a:rPr lang="en-US" dirty="0" smtClean="0"/>
              <a:t>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2859992"/>
              </p:ext>
            </p:extLst>
          </p:nvPr>
        </p:nvGraphicFramePr>
        <p:xfrm>
          <a:off x="838200" y="1491175"/>
          <a:ext cx="10515600" cy="28250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Tuples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immutable sequence of objects: (100,”Hello”, 20.5)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795918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dirty="0" smtClean="0"/>
              <a:t>Object Types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Tuple Data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Tuple is a collection of Python objects separated by commas. </a:t>
            </a:r>
            <a:endParaRPr lang="en-US" dirty="0" smtClean="0"/>
          </a:p>
          <a:p>
            <a:r>
              <a:rPr lang="en-US" dirty="0" smtClean="0"/>
              <a:t>In a few ways </a:t>
            </a:r>
            <a:r>
              <a:rPr lang="en-US" dirty="0"/>
              <a:t>a tuple is similar to a </a:t>
            </a:r>
            <a:r>
              <a:rPr lang="en-US" dirty="0" smtClean="0"/>
              <a:t>string </a:t>
            </a:r>
            <a:r>
              <a:rPr lang="en-US" dirty="0"/>
              <a:t>in terms of </a:t>
            </a:r>
            <a:r>
              <a:rPr lang="en-US" dirty="0" smtClean="0"/>
              <a:t>indexing</a:t>
            </a:r>
            <a:r>
              <a:rPr lang="en-US" dirty="0"/>
              <a:t> </a:t>
            </a:r>
            <a:r>
              <a:rPr lang="en-US" dirty="0" smtClean="0"/>
              <a:t>and slicing.</a:t>
            </a:r>
          </a:p>
          <a:p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tuple is </a:t>
            </a:r>
            <a:r>
              <a:rPr lang="en-US" b="1" dirty="0"/>
              <a:t>immutable</a:t>
            </a:r>
            <a:r>
              <a:rPr lang="en-US" dirty="0"/>
              <a:t> </a:t>
            </a:r>
            <a:r>
              <a:rPr lang="en-US" dirty="0" smtClean="0"/>
              <a:t>i.e. once an element is inside a tuple it cannot be re-assigned.</a:t>
            </a:r>
          </a:p>
          <a:p>
            <a:r>
              <a:rPr lang="en-US" dirty="0" smtClean="0"/>
              <a:t>You can change the entire tuple but not a part of it.</a:t>
            </a:r>
          </a:p>
          <a:p>
            <a:r>
              <a:rPr lang="en-US" dirty="0" smtClean="0"/>
              <a:t>We use Parenthesis to denote Tuples:</a:t>
            </a:r>
          </a:p>
          <a:p>
            <a:r>
              <a:rPr lang="en-US" dirty="0" smtClean="0"/>
              <a:t>E.g. (1,2,3)</a:t>
            </a:r>
          </a:p>
        </p:txBody>
      </p:sp>
    </p:spTree>
    <p:extLst>
      <p:ext uri="{BB962C8B-B14F-4D97-AF65-F5344CB8AC3E}">
        <p14:creationId xmlns:p14="http://schemas.microsoft.com/office/powerpoint/2010/main" val="239166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Tuples used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Mostly for multiple assignment</a:t>
            </a:r>
          </a:p>
          <a:p>
            <a:r>
              <a:rPr lang="en-US" dirty="0" smtClean="0"/>
              <a:t>Write functions that return multiple values</a:t>
            </a:r>
          </a:p>
          <a:p>
            <a:r>
              <a:rPr lang="en-US" dirty="0" smtClean="0"/>
              <a:t>Let’s check in python.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3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Modules – Modular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 </a:t>
            </a:r>
            <a:r>
              <a:rPr lang="en-US" dirty="0"/>
              <a:t>of breaking a </a:t>
            </a:r>
            <a:r>
              <a:rPr lang="en-US" dirty="0" smtClean="0"/>
              <a:t>large programming problem </a:t>
            </a:r>
            <a:r>
              <a:rPr lang="en-US" dirty="0"/>
              <a:t>into separate, smaller, more manageable subtasks or </a:t>
            </a:r>
            <a:r>
              <a:rPr lang="en-US" b="1" dirty="0" smtClean="0"/>
              <a:t>modules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Advantages </a:t>
            </a:r>
            <a:r>
              <a:rPr lang="en-US" dirty="0"/>
              <a:t>to </a:t>
            </a:r>
            <a:r>
              <a:rPr lang="en-US" b="1" dirty="0"/>
              <a:t>modularizing</a:t>
            </a:r>
            <a:r>
              <a:rPr lang="en-US" dirty="0"/>
              <a:t> </a:t>
            </a:r>
            <a:r>
              <a:rPr lang="en-US" dirty="0" smtClean="0"/>
              <a:t>code:</a:t>
            </a:r>
          </a:p>
          <a:p>
            <a:pPr lvl="1"/>
            <a:r>
              <a:rPr lang="en-US" b="1" dirty="0"/>
              <a:t>Simplicity:</a:t>
            </a:r>
            <a:r>
              <a:rPr lang="en-US" dirty="0"/>
              <a:t> </a:t>
            </a:r>
            <a:r>
              <a:rPr lang="en-US" dirty="0" smtClean="0"/>
              <a:t>Instead of focusing </a:t>
            </a:r>
            <a:r>
              <a:rPr lang="en-US" dirty="0"/>
              <a:t>on </a:t>
            </a:r>
            <a:r>
              <a:rPr lang="en-US" dirty="0" smtClean="0"/>
              <a:t>an </a:t>
            </a:r>
            <a:r>
              <a:rPr lang="en-US" dirty="0"/>
              <a:t>entire </a:t>
            </a:r>
            <a:r>
              <a:rPr lang="en-US" dirty="0" smtClean="0"/>
              <a:t>problem, </a:t>
            </a:r>
            <a:r>
              <a:rPr lang="en-US" dirty="0"/>
              <a:t>a module typically focuses on one relatively small portion of the problem.  </a:t>
            </a:r>
            <a:endParaRPr lang="en-US" dirty="0" smtClean="0"/>
          </a:p>
          <a:p>
            <a:pPr lvl="1"/>
            <a:r>
              <a:rPr lang="en-US" b="1" dirty="0" smtClean="0"/>
              <a:t>Maintainability: </a:t>
            </a:r>
            <a:r>
              <a:rPr lang="en-US" dirty="0" smtClean="0"/>
              <a:t>There is a less chance that changes in one module will impact other parts of the program.</a:t>
            </a:r>
          </a:p>
          <a:p>
            <a:pPr lvl="1"/>
            <a:r>
              <a:rPr lang="en-US" b="1" dirty="0" smtClean="0"/>
              <a:t>Reusability: </a:t>
            </a:r>
            <a:r>
              <a:rPr lang="en-US" dirty="0" smtClean="0"/>
              <a:t>The same module can be used by various programs.</a:t>
            </a:r>
          </a:p>
          <a:p>
            <a:pPr lvl="1"/>
            <a:r>
              <a:rPr lang="en-US" b="1" dirty="0"/>
              <a:t>Scoping:</a:t>
            </a:r>
            <a:r>
              <a:rPr lang="en-US" dirty="0"/>
              <a:t> Modules typically define a separate </a:t>
            </a:r>
            <a:r>
              <a:rPr lang="en-US" b="1" dirty="0"/>
              <a:t>namespace</a:t>
            </a:r>
            <a:r>
              <a:rPr lang="en-US" dirty="0"/>
              <a:t>, which helps avoid </a:t>
            </a:r>
            <a:r>
              <a:rPr lang="en-US" dirty="0" smtClean="0"/>
              <a:t>confusion </a:t>
            </a:r>
            <a:r>
              <a:rPr lang="en-US" dirty="0"/>
              <a:t>between identifiers in different areas of a program. 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49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Collection of Python objects stored in one place/file.</a:t>
            </a:r>
          </a:p>
          <a:p>
            <a:r>
              <a:rPr lang="en-US" dirty="0" smtClean="0"/>
              <a:t>Syntax</a:t>
            </a:r>
          </a:p>
          <a:p>
            <a:pPr lvl="1"/>
            <a:r>
              <a:rPr lang="en-US" dirty="0"/>
              <a:t>import </a:t>
            </a:r>
            <a:r>
              <a:rPr lang="en-US" dirty="0" err="1"/>
              <a:t>module_name</a:t>
            </a:r>
            <a:endParaRPr lang="en-US" dirty="0"/>
          </a:p>
          <a:p>
            <a:pPr lvl="1"/>
            <a:r>
              <a:rPr lang="en-US" dirty="0" err="1" smtClean="0"/>
              <a:t>module_name.function</a:t>
            </a:r>
            <a:r>
              <a:rPr lang="en-US" dirty="0" smtClean="0"/>
              <a:t>(arguments)</a:t>
            </a:r>
          </a:p>
          <a:p>
            <a:r>
              <a:rPr lang="en-US" dirty="0" smtClean="0"/>
              <a:t>Problem: We need to calculate the area of a circle, cone, cylinder and sphere.</a:t>
            </a:r>
          </a:p>
          <a:p>
            <a:r>
              <a:rPr lang="en-US" dirty="0" smtClean="0"/>
              <a:t>Need to use these calculations multiple times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98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Packages: </a:t>
            </a:r>
            <a:r>
              <a:rPr lang="en-US" dirty="0" err="1" smtClean="0"/>
              <a:t>PiPy</a:t>
            </a:r>
            <a:r>
              <a:rPr lang="en-US" dirty="0" smtClean="0"/>
              <a:t> and Pip Install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PiPy</a:t>
            </a:r>
            <a:r>
              <a:rPr lang="en-US" dirty="0" smtClean="0"/>
              <a:t> is a Python repository for open source third party Python packages.</a:t>
            </a:r>
          </a:p>
          <a:p>
            <a:r>
              <a:rPr lang="en-US" dirty="0" smtClean="0"/>
              <a:t>We have used libraries that are built-in with Python.</a:t>
            </a:r>
          </a:p>
          <a:p>
            <a:r>
              <a:rPr lang="en-US" dirty="0" smtClean="0"/>
              <a:t>We can use the libraries that are shared on </a:t>
            </a:r>
            <a:r>
              <a:rPr lang="en-US" dirty="0" err="1" smtClean="0"/>
              <a:t>PiPy</a:t>
            </a:r>
            <a:r>
              <a:rPr lang="en-US" dirty="0" smtClean="0"/>
              <a:t> (called packages)</a:t>
            </a:r>
          </a:p>
          <a:p>
            <a:r>
              <a:rPr lang="en-US" dirty="0" smtClean="0"/>
              <a:t>We need to use pip install command (at the command line) to install these packages</a:t>
            </a:r>
          </a:p>
          <a:p>
            <a:r>
              <a:rPr lang="en-US" dirty="0" smtClean="0"/>
              <a:t>Go to Anaconda prompt and type </a:t>
            </a:r>
            <a:r>
              <a:rPr lang="en-US" b="1" dirty="0" smtClean="0"/>
              <a:t>pip install &lt;</a:t>
            </a:r>
            <a:r>
              <a:rPr lang="en-US" b="1" dirty="0" err="1" smtClean="0"/>
              <a:t>package_name</a:t>
            </a:r>
            <a:r>
              <a:rPr lang="en-US" b="1" dirty="0" smtClean="0"/>
              <a:t>&gt;</a:t>
            </a:r>
          </a:p>
          <a:p>
            <a:r>
              <a:rPr lang="en-US" b="1" dirty="0" smtClean="0"/>
              <a:t>Alternately: </a:t>
            </a:r>
            <a:r>
              <a:rPr lang="en-US" dirty="0" smtClean="0"/>
              <a:t>Do</a:t>
            </a:r>
            <a:r>
              <a:rPr lang="en-US" b="1" dirty="0" smtClean="0"/>
              <a:t> </a:t>
            </a:r>
            <a:r>
              <a:rPr lang="en-US" b="1" dirty="0" err="1" smtClean="0"/>
              <a:t>conda</a:t>
            </a:r>
            <a:r>
              <a:rPr lang="en-US" b="1" dirty="0" smtClean="0"/>
              <a:t> install pillow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7457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10840</TotalTime>
  <Words>827</Words>
  <Application>Microsoft Office PowerPoint</Application>
  <PresentationFormat>Widescreen</PresentationFormat>
  <Paragraphs>117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1_Office Theme</vt:lpstr>
      <vt:lpstr>Office Theme</vt:lpstr>
      <vt:lpstr>Lecture 9: Introduction to Computer Programming Course - CS1010</vt:lpstr>
      <vt:lpstr>Announcements</vt:lpstr>
      <vt:lpstr>Goals for today</vt:lpstr>
      <vt:lpstr>Object Types </vt:lpstr>
      <vt:lpstr>Tuple Data Type</vt:lpstr>
      <vt:lpstr>What are Tuples used for?</vt:lpstr>
      <vt:lpstr>Modules – Modular Programming</vt:lpstr>
      <vt:lpstr>Modules</vt:lpstr>
      <vt:lpstr>Packages: PiPy and Pip Install</vt:lpstr>
      <vt:lpstr>Example</vt:lpstr>
      <vt:lpstr>Images</vt:lpstr>
      <vt:lpstr>Pixel Representation</vt:lpstr>
      <vt:lpstr>Images</vt:lpstr>
      <vt:lpstr>Images- Basic Colors</vt:lpstr>
      <vt:lpstr>Operations with Images</vt:lpstr>
      <vt:lpstr>More Operations</vt:lpstr>
      <vt:lpstr>Problem 1</vt:lpstr>
      <vt:lpstr>Problem 2</vt:lpstr>
      <vt:lpstr>Next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134</cp:revision>
  <dcterms:created xsi:type="dcterms:W3CDTF">2019-02-04T15:19:36Z</dcterms:created>
  <dcterms:modified xsi:type="dcterms:W3CDTF">2019-10-07T13:55:12Z</dcterms:modified>
</cp:coreProperties>
</file>